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260" r:id="rId125"/>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125" Type="http://schemas.openxmlformats.org/officeDocument/2006/relationships/slide" Target="slides/slide5.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5" name="Shape 8795"/>
        <p:cNvGrpSpPr/>
        <p:nvPr/>
      </p:nvGrpSpPr>
      <p:grpSpPr>
        <a:xfrm>
          <a:off x="0" y="0"/>
          <a:ext cx="0" cy="0"/>
          <a:chOff x="0" y="0"/>
          <a:chExt cx="0" cy="0"/>
        </a:xfrm>
      </p:grpSpPr>
      <p:sp>
        <p:nvSpPr>
          <p:cNvPr id="8796" name="Google Shape;879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
        <p:nvSpPr>
          <p:cNvPr id="8797" name="Google Shape;8797;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98" name="Google Shape;879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xml"/></Relationships>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9" name="Shape 8799"/>
        <p:cNvGrpSpPr/>
        <p:nvPr/>
      </p:nvGrpSpPr>
      <p:grpSpPr>
        <a:xfrm>
          <a:off x="0" y="0"/>
          <a:ext cx="0" cy="0"/>
          <a:chOff x="0" y="0"/>
          <a:chExt cx="0" cy="0"/>
        </a:xfrm>
      </p:grpSpPr>
      <p:sp>
        <p:nvSpPr>
          <p:cNvPr id="8800" name="Google Shape;8800;p143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FD0"/>
              </a:buClr>
              <a:buSzPts val="1400"/>
              <a:buFont typeface="Arial"/>
              <a:buNone/>
            </a:pPr>
            <a:r>
              <a:rPr b="0" i="0" lang="en-US" sz="1400" u="none" cap="none" strike="noStrike">
                <a:solidFill>
                  <a:srgbClr val="007FD0"/>
                </a:solidFill>
                <a:latin typeface="Arial"/>
                <a:ea typeface="Arial"/>
                <a:cs typeface="Arial"/>
                <a:sym typeface="Arial"/>
              </a:rPr>
              <a:t>October 2007</a:t>
            </a:r>
            <a:endParaRPr b="0" i="0" sz="1400" u="none" cap="none" strike="noStrike">
              <a:solidFill>
                <a:srgbClr val="007FD0"/>
              </a:solidFill>
              <a:latin typeface="Arial"/>
              <a:ea typeface="Arial"/>
              <a:cs typeface="Arial"/>
              <a:sym typeface="Arial"/>
            </a:endParaRPr>
          </a:p>
        </p:txBody>
      </p:sp>
      <p:sp>
        <p:nvSpPr>
          <p:cNvPr id="8801" name="Google Shape;8801;p143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FD0"/>
              </a:buClr>
              <a:buSzPts val="1400"/>
              <a:buFont typeface="Arial"/>
              <a:buNone/>
            </a:pPr>
            <a:r>
              <a:rPr b="0" i="0" lang="en-US" sz="1400" u="none" cap="none" strike="noStrike">
                <a:solidFill>
                  <a:srgbClr val="007FD0"/>
                </a:solidFill>
                <a:latin typeface="Arial"/>
                <a:ea typeface="Arial"/>
                <a:cs typeface="Arial"/>
                <a:sym typeface="Arial"/>
              </a:rPr>
              <a:t>http://www.nipc.org</a:t>
            </a:r>
            <a:endParaRPr/>
          </a:p>
        </p:txBody>
      </p:sp>
      <p:sp>
        <p:nvSpPr>
          <p:cNvPr id="8802" name="Google Shape;8802;p143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7FD0"/>
              </a:buClr>
              <a:buSzPts val="1400"/>
              <a:buFont typeface="Arial"/>
              <a:buNone/>
            </a:pPr>
            <a:fld id="{00000000-1234-1234-1234-123412341234}" type="slidenum">
              <a:rPr b="0" i="0" lang="en-US" sz="1400" u="none" cap="none" strike="noStrike">
                <a:solidFill>
                  <a:srgbClr val="007FD0"/>
                </a:solidFill>
                <a:latin typeface="Arial"/>
                <a:ea typeface="Arial"/>
                <a:cs typeface="Arial"/>
                <a:sym typeface="Arial"/>
              </a:rPr>
              <a:t>‹#›</a:t>
            </a:fld>
            <a:endParaRPr b="0" i="0" sz="1400" u="none" cap="none" strike="noStrike">
              <a:solidFill>
                <a:srgbClr val="007FD0"/>
              </a:solidFill>
              <a:latin typeface="Arial"/>
              <a:ea typeface="Arial"/>
              <a:cs typeface="Arial"/>
              <a:sym typeface="Arial"/>
            </a:endParaRPr>
          </a:p>
        </p:txBody>
      </p:sp>
      <p:sp>
        <p:nvSpPr>
          <p:cNvPr id="8803" name="Google Shape;8803;p1435"/>
          <p:cNvSpPr txBox="1"/>
          <p:nvPr>
            <p:ph type="title"/>
          </p:nvPr>
        </p:nvSpPr>
        <p:spPr>
          <a:xfrm>
            <a:off x="609600" y="479425"/>
            <a:ext cx="8001000" cy="92868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t>Indicators – Protect environment and improve natural resources for future generations.</a:t>
            </a:r>
            <a:endParaRPr/>
          </a:p>
        </p:txBody>
      </p:sp>
      <p:graphicFrame>
        <p:nvGraphicFramePr>
          <p:cNvPr id="8804" name="Google Shape;8804;p1435"/>
          <p:cNvGraphicFramePr/>
          <p:nvPr/>
        </p:nvGraphicFramePr>
        <p:xfrm>
          <a:off x="804863" y="1838325"/>
          <a:ext cx="3000000" cy="3000000"/>
        </p:xfrm>
        <a:graphic>
          <a:graphicData uri="http://schemas.openxmlformats.org/drawingml/2006/table">
            <a:tbl>
              <a:tblPr>
                <a:noFill/>
                <a:tableStyleId>{F3CFC8F6-5211-4DE5-9601-E83F66004352}</a:tableStyleId>
              </a:tblPr>
              <a:tblGrid>
                <a:gridCol w="2624125"/>
                <a:gridCol w="2895600"/>
                <a:gridCol w="1066800"/>
                <a:gridCol w="1143000"/>
              </a:tblGrid>
              <a:tr h="457200">
                <a:tc>
                  <a:txBody>
                    <a:bodyPr/>
                    <a:lstStyle/>
                    <a:p>
                      <a:pPr indent="-230188" lvl="0" marL="230188" marR="0" rtl="0" algn="l">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Measure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FD0"/>
                    </a:solidFill>
                  </a:tcPr>
                </a:tc>
                <a:tc>
                  <a:txBody>
                    <a:bodyPr/>
                    <a:lstStyle/>
                    <a:p>
                      <a:pPr indent="-230188" lvl="0" marL="230188" marR="0" rtl="0" algn="l">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Units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FD0"/>
                    </a:solidFill>
                  </a:tcPr>
                </a:tc>
                <a:tc>
                  <a:txBody>
                    <a:bodyPr/>
                    <a:lstStyle/>
                    <a:p>
                      <a:pPr indent="-230188" lvl="0" marL="230188" marR="0" rtl="0" algn="l">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Type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FD0"/>
                    </a:solidFill>
                  </a:tcPr>
                </a:tc>
                <a:tc>
                  <a:txBody>
                    <a:bodyPr/>
                    <a:lstStyle/>
                    <a:p>
                      <a:pPr indent="-230188" lvl="0" marL="230188" marR="0" rtl="0" algn="l">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Direction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7FD0"/>
                    </a:solidFill>
                  </a:tcPr>
                </a:tc>
              </a:tr>
              <a:tr h="457200">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Ground surface hardening</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Percent impervious by watershed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Threshold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Down</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6250">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Natural resource damage</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Group of several measures</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Relative</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Down</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4175">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[Habitat fragmentation TBD]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[TBD]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[TBD]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[TBD]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5750">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Greenhouse gas emissions</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MMTCO</a:t>
                      </a:r>
                      <a:r>
                        <a:rPr b="0" baseline="-25000" i="0" lang="en-US" sz="1400" u="none" cap="none" strike="noStrike">
                          <a:solidFill>
                            <a:schemeClr val="dk1"/>
                          </a:solidFill>
                          <a:latin typeface="Arial"/>
                          <a:ea typeface="Arial"/>
                          <a:cs typeface="Arial"/>
                          <a:sym typeface="Arial"/>
                        </a:rPr>
                        <a:t>2</a:t>
                      </a:r>
                      <a:r>
                        <a:rPr b="0" i="0" lang="en-US" sz="1400" u="none" cap="none" strike="noStrike">
                          <a:solidFill>
                            <a:schemeClr val="dk1"/>
                          </a:solidFill>
                          <a:latin typeface="Arial"/>
                          <a:ea typeface="Arial"/>
                          <a:cs typeface="Arial"/>
                          <a:sym typeface="Arial"/>
                        </a:rPr>
                        <a:t>e</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Target</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Down</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5750">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Environmental Footprint</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Acres per person</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Relative</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Down</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5750">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Petroleum consumption</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Millions of gallons per year</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Relative</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Down</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4175">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[Air quality TBD]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[TBD]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[TBD]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[TBD]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7350">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Total energy use</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Trillions of British Thermal Units</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Relative</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Down</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71500">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Water use</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007FD0"/>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Use/yield ratio; millions of gallons /day</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007FD0"/>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Threshold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007FD0"/>
                      </a:solidFill>
                      <a:prstDash val="solid"/>
                      <a:round/>
                      <a:headEnd len="sm" w="sm" type="none"/>
                      <a:tailEnd len="sm" w="sm" type="none"/>
                    </a:lnB>
                  </a:tcPr>
                </a:tc>
                <a:tc>
                  <a:txBody>
                    <a:bodyPr/>
                    <a:lstStyle/>
                    <a:p>
                      <a:pPr indent="-230188" lvl="0" marL="230188"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Optimized</a:t>
                      </a:r>
                      <a:endParaRPr b="0" i="0" sz="36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007FD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